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22"/>
  </p:notesMasterIdLst>
  <p:handoutMasterIdLst>
    <p:handoutMasterId r:id="rId23"/>
  </p:handoutMasterIdLst>
  <p:sldIdLst>
    <p:sldId id="260" r:id="rId5"/>
    <p:sldId id="712" r:id="rId6"/>
    <p:sldId id="369" r:id="rId7"/>
    <p:sldId id="294" r:id="rId8"/>
    <p:sldId id="372" r:id="rId9"/>
    <p:sldId id="713" r:id="rId10"/>
    <p:sldId id="709" r:id="rId11"/>
    <p:sldId id="711" r:id="rId12"/>
    <p:sldId id="708" r:id="rId13"/>
    <p:sldId id="714" r:id="rId14"/>
    <p:sldId id="715" r:id="rId15"/>
    <p:sldId id="716" r:id="rId16"/>
    <p:sldId id="717" r:id="rId17"/>
    <p:sldId id="718" r:id="rId18"/>
    <p:sldId id="719" r:id="rId19"/>
    <p:sldId id="705" r:id="rId20"/>
    <p:sldId id="706" r:id="rId21"/>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7" d="100"/>
          <a:sy n="77" d="100"/>
        </p:scale>
        <p:origin x="1584" y="5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slideMaster" Target="slideMasters/slideMaster1.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1/17/2025</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1/17/2025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615933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12</a:t>
            </a:fld>
            <a:endParaRPr lang="en-US" altLang="en-US"/>
          </a:p>
        </p:txBody>
      </p:sp>
    </p:spTree>
    <p:extLst>
      <p:ext uri="{BB962C8B-B14F-4D97-AF65-F5344CB8AC3E}">
        <p14:creationId xmlns:p14="http://schemas.microsoft.com/office/powerpoint/2010/main" val="94427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13</a:t>
            </a:fld>
            <a:endParaRPr lang="en-US" altLang="en-US"/>
          </a:p>
        </p:txBody>
      </p:sp>
    </p:spTree>
    <p:extLst>
      <p:ext uri="{BB962C8B-B14F-4D97-AF65-F5344CB8AC3E}">
        <p14:creationId xmlns:p14="http://schemas.microsoft.com/office/powerpoint/2010/main" val="2768777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14</a:t>
            </a:fld>
            <a:endParaRPr lang="en-US" altLang="en-US"/>
          </a:p>
        </p:txBody>
      </p:sp>
    </p:spTree>
    <p:extLst>
      <p:ext uri="{BB962C8B-B14F-4D97-AF65-F5344CB8AC3E}">
        <p14:creationId xmlns:p14="http://schemas.microsoft.com/office/powerpoint/2010/main" val="2982948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15</a:t>
            </a:fld>
            <a:endParaRPr lang="en-US" altLang="en-US"/>
          </a:p>
        </p:txBody>
      </p:sp>
    </p:spTree>
    <p:extLst>
      <p:ext uri="{BB962C8B-B14F-4D97-AF65-F5344CB8AC3E}">
        <p14:creationId xmlns:p14="http://schemas.microsoft.com/office/powerpoint/2010/main" val="342588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58796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580031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3522559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771443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1687631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149084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3755018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901275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January 2025</a:t>
            </a:r>
          </a:p>
        </p:txBody>
      </p:sp>
    </p:spTree>
    <p:extLst>
      <p:ext uri="{BB962C8B-B14F-4D97-AF65-F5344CB8AC3E}">
        <p14:creationId xmlns:p14="http://schemas.microsoft.com/office/powerpoint/2010/main" val="3742822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13741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639440777"/>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11: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January 22, 2025</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NPRR1257, Limit on Amount of RRS a Resource can Provide Using Primary Frequency Response</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Less than $10K Operations &amp; Maintenance (O&amp;M)</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establishes a maximum limit on the amount of Responsive Reserve (RRS) that a Resource can provide using Primary Frequency Response (“PFR”).  An initial static limit of 157 megawatts (MW) is proposed, and this limit is intended to be reevaluated annually as part of the Ancillary Services Methodology review and approval process.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12/12/24, PRS voted unanimously to recommend approval of NPRR1257 as submitted.  On 1/15/25, PRS voted unanimously to endorse and forward to TAC the 12/12/24 PRS Report and 10/21/24 Impact Analysis for NPRR1257.</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19038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NPRR1258, TSP Performance Monitoring Update</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removes language from Section 8.3, TSP Performance Monitoring and Compliance, that is duplicative of requirements that are detailed in Section 3, Management Activities for the ERCOT System.  The provisions at issue provide model update requirements that are designed to ensure network data is in Common Information Model (CIM) format and uses the required naming convention.</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11/14/24, PRS voted unanimously to recommend approval of NPRR1258 as submitted.</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On 12/12/24, PRS voted unanimously to endorse and forward to TAC the 11/14/24 PRS Report and 10/29/24 Impact Analysis for NPRR1258.</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20110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NPRR1259, Update Section 15 Level Response Language</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clarifies that retail transaction response timing requirements will not include the duration of a planned and approved ERCOT retail system outage.</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12/12/24, PRS voted unanimously to recommend approval of NPRR1259 as amended by the 12/10/24 RMS comments.  On 1/15/25, PRS voted unanimously to endorse and forward to TAC the 12/12/24 PRS Report and 10/30/24 Impact Analysis for NPRR1259.</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158349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NPRR1260, Corrections for CLR Requirements Inadvertently Removed</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28731"/>
            <a:ext cx="873252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reinstates requirements applicable to Controllable Load Resources (CLRs) that were inadvertently removed during the process to approve and implement NPRR863, Creation of ERCOT Contingency Reserve Service and Revisions to Responsive Reserve. The changes shown represent existing business requirements that were in place for CLR participation in the Ancillary Services markets prior to and after implementing NPRR863.</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12/12/24, PRS voted unanimously to recommend approval of NPRR1260 as submitted.  On 1/15/25, PRS voted unanimously to endorse and forward to TAC the 12/12/24 PRS Report and 11/6/24 Impact Analysis for NPRR1260.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81120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NPRR1261, Operational Flexibility for CRR Auction Transaction Limits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852732"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removes references to Technical Advisory Committee (TAC)-approved Congestion Revenue Right (CRR) transaction limits and per-CRR Account Holder transaction limits and replaces the existing limits with a framework of transaction limits specific to each auction to maximize market bidding and liquidity while minimizing the risk of performance issues and/or triggering a transaction adjustment period.</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12/12/24, PRS voted unanimously to recommend approval of NPRR1261 as submitted.  On 1/15/25, PRS voted unanimously to endorse and forward to TAC the 12/12/24 PRS Report and 11/13/24 Impact Analysis for NPRR1261.</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84114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SCR828, Increase the Number of Resource Certificates Permitted for an Email Domain in RIOO</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85273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NextEra</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2025; Rank 4550</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$50K and $70K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SCR increases the number of Resource certificates permitted for an email domain within the Resource Integration and Ongoing Operations (RIOO) system.</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12/12/24, PRS voted unanimously to recommend approval of SCR828 as submitted.  On 1/15/25, PRS voted unanimously to endorse and forward to TAC the 12/12/24 PRS Report and 1/14/25 Impact Analysis for SCR828 with a recommended priority of 2025 and rank of 4550.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4403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a:t>
            </a:r>
            <a:r>
              <a:rPr lang="en-US" sz="2200" dirty="0"/>
              <a:t>s</a:t>
            </a:r>
            <a:r>
              <a:rPr lang="en-US" sz="2200" b="1" dirty="0">
                <a:solidFill>
                  <a:schemeClr val="accent1"/>
                </a:solidFill>
              </a:rPr>
              <a:t>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2209800"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3"/>
          <a:ext cx="8839200" cy="2926080"/>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6464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42031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PGRR098</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Public API Enhancements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6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9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4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NPRR1172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9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NOGRR247</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NPRR989</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NPRR1038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NOGRR204</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SCR819</a:t>
                      </a: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NPRR1111</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Default Charge Supporting Data</a:t>
                      </a:r>
                      <a:endParaRPr kumimoji="0" lang="en-US" sz="7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NPRR1139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4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NPRR1205</a:t>
                      </a:r>
                      <a:r>
                        <a:rPr kumimoji="0" lang="en-US" sz="900" b="0" i="0" u="none" strike="noStrike" kern="1200" cap="none" normalizeH="0" baseline="0" dirty="0">
                          <a:ln>
                            <a:noFill/>
                          </a:ln>
                          <a:solidFill>
                            <a:schemeClr val="tx1"/>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5453018" y="5574662"/>
            <a:ext cx="1938383" cy="95410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NPRR989(a)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NPRR1172(a) – </a:t>
            </a:r>
            <a:r>
              <a:rPr kumimoji="0" lang="en-US" sz="700" b="0" i="0" u="none" strike="noStrike" kern="0" cap="none" spc="0" normalizeH="0" baseline="0" noProof="0" dirty="0">
                <a:ln>
                  <a:noFill/>
                </a:ln>
                <a:solidFill>
                  <a:prstClr val="black"/>
                </a:solidFill>
                <a:effectLst/>
                <a:uLnTx/>
                <a:uFillTx/>
                <a:latin typeface="Arial" charset="0"/>
                <a:ea typeface="+mn-ea"/>
                <a:cs typeface="+mn-cs"/>
              </a:rPr>
              <a:t>RUC Process/</a:t>
            </a:r>
            <a:r>
              <a:rPr kumimoji="0" lang="en-US" sz="700" b="0" i="0" u="none" strike="noStrike" kern="0" cap="none" spc="0" normalizeH="0" baseline="0" noProof="0" dirty="0" err="1">
                <a:ln>
                  <a:noFill/>
                </a:ln>
                <a:solidFill>
                  <a:prstClr val="black"/>
                </a:solidFill>
                <a:effectLst/>
                <a:uLnTx/>
                <a:uFillTx/>
                <a:latin typeface="Arial" charset="0"/>
                <a:ea typeface="+mn-ea"/>
                <a:cs typeface="+mn-cs"/>
              </a:rPr>
              <a:t>Clawback</a:t>
            </a:r>
            <a:endParaRPr kumimoji="0" lang="en-US" sz="700" b="0" i="0" u="none" strike="noStrike" kern="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NPRR1184(a) – Interest calcs</a:t>
            </a:r>
            <a:endParaRPr kumimoji="0" lang="en-US" sz="800" b="0" i="0" u="none" strike="noStrike" kern="0" cap="none" spc="0" normalizeH="0" baseline="0" noProof="0" dirty="0">
              <a:ln>
                <a:noFill/>
              </a:ln>
              <a:solidFill>
                <a:srgbClr val="FF0000"/>
              </a:solidFill>
              <a:effectLst/>
              <a:uLnTx/>
              <a:uFillTx/>
              <a:latin typeface="Arial"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NPRR1186(b) – 60 Day Reports</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243191"/>
            <a:ext cx="370549" cy="6924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240638"/>
            <a:ext cx="416949" cy="23083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670192"/>
          <a:ext cx="8839200" cy="188671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1" u="none" strike="noStrike" cap="none" normalizeH="0" baseline="0" dirty="0">
                        <a:ln>
                          <a:noFill/>
                        </a:ln>
                        <a:solidFill>
                          <a:srgbClr val="FF0000"/>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NPRR1186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OBDRR040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normalizeH="0" baseline="0" dirty="0">
                          <a:ln>
                            <a:noFill/>
                          </a:ln>
                          <a:solidFill>
                            <a:schemeClr val="tx1"/>
                          </a:solidFill>
                          <a:effectLst/>
                          <a:latin typeface="Courier New" pitchFamily="49" charset="0"/>
                          <a:ea typeface="+mn-ea"/>
                          <a:cs typeface="+mn-cs"/>
                        </a:rPr>
                        <a:t>Forecast Presentation Platform (CDR </a:t>
                      </a:r>
                      <a:r>
                        <a:rPr kumimoji="0" lang="en-US" sz="800" b="0" i="0" u="none" strike="noStrike" kern="1200" cap="none" normalizeH="0" baseline="0" dirty="0" err="1">
                          <a:ln>
                            <a:noFill/>
                          </a:ln>
                          <a:solidFill>
                            <a:schemeClr val="tx1"/>
                          </a:solidFill>
                          <a:effectLst/>
                          <a:latin typeface="Courier New" pitchFamily="49" charset="0"/>
                          <a:ea typeface="+mn-ea"/>
                          <a:cs typeface="+mn-cs"/>
                        </a:rPr>
                        <a:t>rpts</a:t>
                      </a:r>
                      <a:r>
                        <a:rPr kumimoji="0" lang="en-US" sz="800" b="0" i="0" u="none" strike="noStrike" kern="1200" cap="none" normalizeH="0" baseline="0" dirty="0">
                          <a:ln>
                            <a:noFill/>
                          </a:ln>
                          <a:solidFill>
                            <a:schemeClr val="tx1"/>
                          </a:solidFill>
                          <a:effectLst/>
                          <a:latin typeface="Courier New" pitchFamily="49" charset="0"/>
                          <a:ea typeface="+mn-ea"/>
                          <a:cs typeface="+mn-cs"/>
                        </a:rPr>
                        <a:t>)</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NOGRR208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SCR799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SCR799</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NPRR1205</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NPRR1218</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NPRR1231</a:t>
                      </a:r>
                      <a:endParaRPr kumimoji="0" lang="en-US" sz="9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NPRR1134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NPRR1168</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RMGRRs: 168,169,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000" b="0" i="0" u="none" strike="noStrike" kern="1200" cap="none" normalizeH="0" baseline="0" dirty="0">
                          <a:ln>
                            <a:noFill/>
                          </a:ln>
                          <a:solidFill>
                            <a:schemeClr val="tx1"/>
                          </a:solidFill>
                          <a:effectLst/>
                          <a:latin typeface="Courier New" pitchFamily="49" charset="0"/>
                          <a:ea typeface="+mn-ea"/>
                          <a:cs typeface="+mn-cs"/>
                        </a:rPr>
                        <a:t>172,179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NPRR1183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NPRR1184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PGRR082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PGRR094</a:t>
                      </a: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PGRR108</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66718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67542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671445"/>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239346"/>
            <a:ext cx="416949" cy="24699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259308"/>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1601431" y="2796132"/>
            <a:ext cx="151867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162575"/>
            <a:ext cx="370549" cy="107721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625644"/>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4" name="TextBox 12">
            <a:extLst>
              <a:ext uri="{FF2B5EF4-FFF2-40B4-BE49-F238E27FC236}">
                <a16:creationId xmlns:a16="http://schemas.microsoft.com/office/drawing/2014/main" id="{411BFA5E-20DE-08A8-EF6F-B93A720A0EB6}"/>
              </a:ext>
            </a:extLst>
          </p:cNvPr>
          <p:cNvSpPr txBox="1">
            <a:spLocks noChangeArrowheads="1"/>
          </p:cNvSpPr>
          <p:nvPr/>
        </p:nvSpPr>
        <p:spPr bwMode="auto">
          <a:xfrm>
            <a:off x="159394" y="2892970"/>
            <a:ext cx="142646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2/16</a:t>
            </a:r>
          </a:p>
        </p:txBody>
      </p:sp>
      <p:sp>
        <p:nvSpPr>
          <p:cNvPr id="16" name="TextBox 12">
            <a:extLst>
              <a:ext uri="{FF2B5EF4-FFF2-40B4-BE49-F238E27FC236}">
                <a16:creationId xmlns:a16="http://schemas.microsoft.com/office/drawing/2014/main" id="{745C7704-ABEF-C3BB-521D-BC500FDEE8F7}"/>
              </a:ext>
            </a:extLst>
          </p:cNvPr>
          <p:cNvSpPr txBox="1">
            <a:spLocks noChangeArrowheads="1"/>
          </p:cNvSpPr>
          <p:nvPr/>
        </p:nvSpPr>
        <p:spPr bwMode="auto">
          <a:xfrm>
            <a:off x="3120109" y="2468425"/>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4/1</a:t>
            </a:r>
          </a:p>
        </p:txBody>
      </p:sp>
      <p:sp>
        <p:nvSpPr>
          <p:cNvPr id="18" name="TextBox 17">
            <a:extLst>
              <a:ext uri="{FF2B5EF4-FFF2-40B4-BE49-F238E27FC236}">
                <a16:creationId xmlns:a16="http://schemas.microsoft.com/office/drawing/2014/main" id="{4C08614E-A1B2-7A98-32B7-0DCFE05CBAAC}"/>
              </a:ext>
            </a:extLst>
          </p:cNvPr>
          <p:cNvSpPr txBox="1"/>
          <p:nvPr/>
        </p:nvSpPr>
        <p:spPr>
          <a:xfrm>
            <a:off x="5667754" y="123934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5" name="TextBox 34">
            <a:extLst>
              <a:ext uri="{FF2B5EF4-FFF2-40B4-BE49-F238E27FC236}">
                <a16:creationId xmlns:a16="http://schemas.microsoft.com/office/drawing/2014/main" id="{A1E0FDDD-28A6-0F3D-A026-22295AEC577A}"/>
              </a:ext>
            </a:extLst>
          </p:cNvPr>
          <p:cNvSpPr txBox="1"/>
          <p:nvPr/>
        </p:nvSpPr>
        <p:spPr>
          <a:xfrm>
            <a:off x="1602439" y="1974062"/>
            <a:ext cx="1505732" cy="20005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dirty="0">
                <a:ln>
                  <a:noFill/>
                </a:ln>
                <a:solidFill>
                  <a:prstClr val="black"/>
                </a:solidFill>
                <a:effectLst/>
                <a:uLnTx/>
                <a:uFillTx/>
                <a:latin typeface="Arial" panose="020B0604020202020204"/>
                <a:ea typeface="+mn-ea"/>
                <a:cs typeface="+mn-cs"/>
              </a:rPr>
              <a:t>Various effective dates</a:t>
            </a:r>
          </a:p>
        </p:txBody>
      </p:sp>
      <p:cxnSp>
        <p:nvCxnSpPr>
          <p:cNvPr id="36" name="Straight Arrow Connector 35">
            <a:extLst>
              <a:ext uri="{FF2B5EF4-FFF2-40B4-BE49-F238E27FC236}">
                <a16:creationId xmlns:a16="http://schemas.microsoft.com/office/drawing/2014/main" id="{436DFE83-730B-DB79-0753-83C358CCA0FB}"/>
              </a:ext>
            </a:extLst>
          </p:cNvPr>
          <p:cNvCxnSpPr>
            <a:cxnSpLocks/>
          </p:cNvCxnSpPr>
          <p:nvPr/>
        </p:nvCxnSpPr>
        <p:spPr>
          <a:xfrm flipV="1">
            <a:off x="2336240" y="1871440"/>
            <a:ext cx="0" cy="1632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12">
            <a:extLst>
              <a:ext uri="{FF2B5EF4-FFF2-40B4-BE49-F238E27FC236}">
                <a16:creationId xmlns:a16="http://schemas.microsoft.com/office/drawing/2014/main" id="{45D00F21-2062-7021-577C-8A919A799660}"/>
              </a:ext>
            </a:extLst>
          </p:cNvPr>
          <p:cNvSpPr txBox="1">
            <a:spLocks noChangeArrowheads="1"/>
          </p:cNvSpPr>
          <p:nvPr/>
        </p:nvSpPr>
        <p:spPr bwMode="auto">
          <a:xfrm>
            <a:off x="1600200" y="2179314"/>
            <a:ext cx="152021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2/26</a:t>
            </a:r>
          </a:p>
        </p:txBody>
      </p:sp>
      <p:sp>
        <p:nvSpPr>
          <p:cNvPr id="25" name="TextBox 24">
            <a:extLst>
              <a:ext uri="{FF2B5EF4-FFF2-40B4-BE49-F238E27FC236}">
                <a16:creationId xmlns:a16="http://schemas.microsoft.com/office/drawing/2014/main" id="{1AAA6862-D1CD-7331-C306-A4FDBF226B8F}"/>
              </a:ext>
            </a:extLst>
          </p:cNvPr>
          <p:cNvSpPr txBox="1"/>
          <p:nvPr/>
        </p:nvSpPr>
        <p:spPr>
          <a:xfrm>
            <a:off x="1241402" y="4159196"/>
            <a:ext cx="416949" cy="4770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215A6D6D-D0BD-DD38-470D-F6B966E83DFF}"/>
              </a:ext>
            </a:extLst>
          </p:cNvPr>
          <p:cNvSpPr txBox="1">
            <a:spLocks noChangeArrowheads="1"/>
          </p:cNvSpPr>
          <p:nvPr/>
        </p:nvSpPr>
        <p:spPr bwMode="auto">
          <a:xfrm>
            <a:off x="3127248" y="1803898"/>
            <a:ext cx="143761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3/11</a:t>
            </a:r>
          </a:p>
        </p:txBody>
      </p:sp>
      <p:sp>
        <p:nvSpPr>
          <p:cNvPr id="39" name="TextBox 21">
            <a:extLst>
              <a:ext uri="{FF2B5EF4-FFF2-40B4-BE49-F238E27FC236}">
                <a16:creationId xmlns:a16="http://schemas.microsoft.com/office/drawing/2014/main" id="{33E8C581-A2AF-DD80-EDCF-73C73FAD61C3}"/>
              </a:ext>
            </a:extLst>
          </p:cNvPr>
          <p:cNvSpPr txBox="1">
            <a:spLocks noChangeArrowheads="1"/>
          </p:cNvSpPr>
          <p:nvPr/>
        </p:nvSpPr>
        <p:spPr bwMode="auto">
          <a:xfrm>
            <a:off x="7391400" y="5613919"/>
            <a:ext cx="1691639"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NPRR1205(a) – Credit Limit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NPRR1205(b) – Credit Rating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NOGRR204(a) – ESR tech req</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NOGRR247(a) – UFLS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PGRR098(a) – Section 4.1.1.8</a:t>
            </a:r>
          </a:p>
        </p:txBody>
      </p:sp>
      <p:sp>
        <p:nvSpPr>
          <p:cNvPr id="52" name="Flowchart: Alternate Process 51"/>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1009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41164"/>
            <a:ext cx="370549" cy="423192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66555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3" name="TextBox 12">
            <a:extLst>
              <a:ext uri="{FF2B5EF4-FFF2-40B4-BE49-F238E27FC236}">
                <a16:creationId xmlns:a16="http://schemas.microsoft.com/office/drawing/2014/main" id="{F9E97EED-B7CB-11A2-420C-9A99DFDA1D72}"/>
              </a:ext>
            </a:extLst>
          </p:cNvPr>
          <p:cNvSpPr txBox="1">
            <a:spLocks noChangeArrowheads="1"/>
          </p:cNvSpPr>
          <p:nvPr/>
        </p:nvSpPr>
        <p:spPr bwMode="auto">
          <a:xfrm>
            <a:off x="6021407" y="2566405"/>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6/1</a:t>
            </a:r>
          </a:p>
        </p:txBody>
      </p:sp>
      <p:sp>
        <p:nvSpPr>
          <p:cNvPr id="44" name="TextBox 43">
            <a:extLst>
              <a:ext uri="{FF2B5EF4-FFF2-40B4-BE49-F238E27FC236}">
                <a16:creationId xmlns:a16="http://schemas.microsoft.com/office/drawing/2014/main" id="{84CF5153-A1A9-DAD2-1FCA-FAAB1529DC19}"/>
              </a:ext>
            </a:extLst>
          </p:cNvPr>
          <p:cNvSpPr txBox="1"/>
          <p:nvPr/>
        </p:nvSpPr>
        <p:spPr>
          <a:xfrm>
            <a:off x="7201746" y="3017991"/>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1" name="TextBox 10">
            <a:extLst>
              <a:ext uri="{FF2B5EF4-FFF2-40B4-BE49-F238E27FC236}">
                <a16:creationId xmlns:a16="http://schemas.microsoft.com/office/drawing/2014/main" id="{C474D5C7-DC37-56DF-C3AF-803FAFFB392D}"/>
              </a:ext>
            </a:extLst>
          </p:cNvPr>
          <p:cNvSpPr txBox="1"/>
          <p:nvPr/>
        </p:nvSpPr>
        <p:spPr>
          <a:xfrm>
            <a:off x="8631834" y="1257962"/>
            <a:ext cx="416949" cy="158504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2" name="TextBox 12">
            <a:extLst>
              <a:ext uri="{FF2B5EF4-FFF2-40B4-BE49-F238E27FC236}">
                <a16:creationId xmlns:a16="http://schemas.microsoft.com/office/drawing/2014/main" id="{DEEC5BC8-C281-5AF8-1265-E0AE6ED22454}"/>
              </a:ext>
            </a:extLst>
          </p:cNvPr>
          <p:cNvSpPr txBox="1">
            <a:spLocks noChangeArrowheads="1"/>
          </p:cNvSpPr>
          <p:nvPr/>
        </p:nvSpPr>
        <p:spPr bwMode="auto">
          <a:xfrm>
            <a:off x="7466664" y="2961031"/>
            <a:ext cx="151790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a:t>
            </a:r>
          </a:p>
        </p:txBody>
      </p:sp>
      <p:sp>
        <p:nvSpPr>
          <p:cNvPr id="28" name="TextBox 27">
            <a:extLst>
              <a:ext uri="{FF2B5EF4-FFF2-40B4-BE49-F238E27FC236}">
                <a16:creationId xmlns:a16="http://schemas.microsoft.com/office/drawing/2014/main" id="{EED2CF67-F07B-568A-D0BB-7A2889562F77}"/>
              </a:ext>
            </a:extLst>
          </p:cNvPr>
          <p:cNvSpPr txBox="1"/>
          <p:nvPr/>
        </p:nvSpPr>
        <p:spPr>
          <a:xfrm>
            <a:off x="8642031" y="3264212"/>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1" name="TextBox 40">
            <a:extLst>
              <a:ext uri="{FF2B5EF4-FFF2-40B4-BE49-F238E27FC236}">
                <a16:creationId xmlns:a16="http://schemas.microsoft.com/office/drawing/2014/main" id="{ECAE71A6-6512-4BDA-BEA6-FF456F05BFEB}"/>
              </a:ext>
            </a:extLst>
          </p:cNvPr>
          <p:cNvSpPr txBox="1"/>
          <p:nvPr/>
        </p:nvSpPr>
        <p:spPr>
          <a:xfrm>
            <a:off x="4210460" y="4288453"/>
            <a:ext cx="4169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3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p:txBody>
      </p:sp>
      <p:sp>
        <p:nvSpPr>
          <p:cNvPr id="43" name="TextBox 42">
            <a:extLst>
              <a:ext uri="{FF2B5EF4-FFF2-40B4-BE49-F238E27FC236}">
                <a16:creationId xmlns:a16="http://schemas.microsoft.com/office/drawing/2014/main" id="{33E1694A-7CEF-16A0-5EAA-913B607933F8}"/>
              </a:ext>
            </a:extLst>
          </p:cNvPr>
          <p:cNvSpPr txBox="1"/>
          <p:nvPr/>
        </p:nvSpPr>
        <p:spPr>
          <a:xfrm>
            <a:off x="7096755" y="4176258"/>
            <a:ext cx="416949" cy="130805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 </a:t>
            </a:r>
            <a:endPar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7" name="TextBox 46">
            <a:extLst>
              <a:ext uri="{FF2B5EF4-FFF2-40B4-BE49-F238E27FC236}">
                <a16:creationId xmlns:a16="http://schemas.microsoft.com/office/drawing/2014/main" id="{17415DFD-53C9-A11C-3359-1D6CCA98E2B7}"/>
              </a:ext>
            </a:extLst>
          </p:cNvPr>
          <p:cNvSpPr txBox="1"/>
          <p:nvPr/>
        </p:nvSpPr>
        <p:spPr>
          <a:xfrm>
            <a:off x="5715000" y="4612106"/>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0" name="TextBox 12">
            <a:extLst>
              <a:ext uri="{FF2B5EF4-FFF2-40B4-BE49-F238E27FC236}">
                <a16:creationId xmlns:a16="http://schemas.microsoft.com/office/drawing/2014/main" id="{715B52EF-387B-DAF9-1CEC-122A085AA979}"/>
              </a:ext>
            </a:extLst>
          </p:cNvPr>
          <p:cNvSpPr txBox="1">
            <a:spLocks noChangeArrowheads="1"/>
          </p:cNvSpPr>
          <p:nvPr/>
        </p:nvSpPr>
        <p:spPr bwMode="auto">
          <a:xfrm>
            <a:off x="4589589" y="3571540"/>
            <a:ext cx="1426464" cy="769441"/>
          </a:xfrm>
          <a:prstGeom prst="rect">
            <a:avLst/>
          </a:prstGeom>
          <a:solidFill>
            <a:schemeClr val="bg1"/>
          </a:solidFill>
          <a:ln w="9525">
            <a:no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ourier New" pitchFamily="49" charset="0"/>
                <a:ea typeface="+mn-ea"/>
                <a:cs typeface="+mn-cs"/>
              </a:rPr>
              <a:t>NPRR1217</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ourier New" pitchFamily="49" charset="0"/>
                <a:ea typeface="+mn-ea"/>
                <a:cs typeface="+mn-cs"/>
              </a:rPr>
              <a:t>SCR799</a:t>
            </a:r>
            <a:endParaRPr kumimoji="0" lang="en-US" sz="1200" b="0" i="0" u="none" strike="noStrike" kern="1200" cap="none" spc="0" normalizeH="0" baseline="0" noProof="0" dirty="0">
              <a:ln>
                <a:noFill/>
              </a:ln>
              <a:solidFill>
                <a:prstClr val="black"/>
              </a:solidFill>
              <a:effectLst/>
              <a:uLnTx/>
              <a:uFillTx/>
              <a:latin typeface="Courier New" pitchFamily="49" charset="0"/>
              <a:ea typeface="+mn-ea"/>
              <a:cs typeface="+mn-cs"/>
            </a:endParaRPr>
          </a:p>
        </p:txBody>
      </p:sp>
      <p:sp>
        <p:nvSpPr>
          <p:cNvPr id="42" name="TextBox 41">
            <a:extLst>
              <a:ext uri="{FF2B5EF4-FFF2-40B4-BE49-F238E27FC236}">
                <a16:creationId xmlns:a16="http://schemas.microsoft.com/office/drawing/2014/main" id="{57DA868B-78AD-0B6B-396C-B4C60A10D956}"/>
              </a:ext>
            </a:extLst>
          </p:cNvPr>
          <p:cNvSpPr txBox="1"/>
          <p:nvPr/>
        </p:nvSpPr>
        <p:spPr>
          <a:xfrm>
            <a:off x="5725739" y="3581400"/>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1" name="TextBox 12">
            <a:extLst>
              <a:ext uri="{FF2B5EF4-FFF2-40B4-BE49-F238E27FC236}">
                <a16:creationId xmlns:a16="http://schemas.microsoft.com/office/drawing/2014/main" id="{2831E5E0-69CC-424D-938A-9F2779FEA613}"/>
              </a:ext>
            </a:extLst>
          </p:cNvPr>
          <p:cNvSpPr txBox="1">
            <a:spLocks noChangeArrowheads="1"/>
          </p:cNvSpPr>
          <p:nvPr/>
        </p:nvSpPr>
        <p:spPr bwMode="auto">
          <a:xfrm>
            <a:off x="4575765" y="3830053"/>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10/9</a:t>
            </a:r>
          </a:p>
        </p:txBody>
      </p:sp>
      <p:sp>
        <p:nvSpPr>
          <p:cNvPr id="45" name="TextBox 44">
            <a:extLst>
              <a:ext uri="{FF2B5EF4-FFF2-40B4-BE49-F238E27FC236}">
                <a16:creationId xmlns:a16="http://schemas.microsoft.com/office/drawing/2014/main" id="{6AAF8AA6-BC69-3B66-C20D-90AC16654188}"/>
              </a:ext>
            </a:extLst>
          </p:cNvPr>
          <p:cNvSpPr txBox="1"/>
          <p:nvPr/>
        </p:nvSpPr>
        <p:spPr>
          <a:xfrm>
            <a:off x="5705684" y="4074695"/>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6" name="TextBox 55">
            <a:extLst>
              <a:ext uri="{FF2B5EF4-FFF2-40B4-BE49-F238E27FC236}">
                <a16:creationId xmlns:a16="http://schemas.microsoft.com/office/drawing/2014/main" id="{C90A9C0B-703E-BCFE-7740-5FC17B46CB1A}"/>
              </a:ext>
            </a:extLst>
          </p:cNvPr>
          <p:cNvSpPr txBox="1"/>
          <p:nvPr/>
        </p:nvSpPr>
        <p:spPr>
          <a:xfrm>
            <a:off x="5714154" y="4806224"/>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6" name="TextBox 12">
            <a:extLst>
              <a:ext uri="{FF2B5EF4-FFF2-40B4-BE49-F238E27FC236}">
                <a16:creationId xmlns:a16="http://schemas.microsoft.com/office/drawing/2014/main" id="{10DCC14A-BC41-DD4A-FC79-612C71C928CD}"/>
              </a:ext>
            </a:extLst>
          </p:cNvPr>
          <p:cNvSpPr txBox="1">
            <a:spLocks noChangeArrowheads="1"/>
          </p:cNvSpPr>
          <p:nvPr/>
        </p:nvSpPr>
        <p:spPr bwMode="auto">
          <a:xfrm>
            <a:off x="4574994" y="3276600"/>
            <a:ext cx="143560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p>
        </p:txBody>
      </p:sp>
      <p:sp>
        <p:nvSpPr>
          <p:cNvPr id="57" name="TextBox 12">
            <a:extLst>
              <a:ext uri="{FF2B5EF4-FFF2-40B4-BE49-F238E27FC236}">
                <a16:creationId xmlns:a16="http://schemas.microsoft.com/office/drawing/2014/main" id="{9CA54A33-C26F-FAEC-747D-536E025F5C5C}"/>
              </a:ext>
            </a:extLst>
          </p:cNvPr>
          <p:cNvSpPr txBox="1">
            <a:spLocks noChangeArrowheads="1"/>
          </p:cNvSpPr>
          <p:nvPr/>
        </p:nvSpPr>
        <p:spPr bwMode="auto">
          <a:xfrm>
            <a:off x="4568766" y="5034303"/>
            <a:ext cx="144260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11/15</a:t>
            </a:r>
          </a:p>
        </p:txBody>
      </p:sp>
      <p:sp>
        <p:nvSpPr>
          <p:cNvPr id="17" name="TextBox 12">
            <a:extLst>
              <a:ext uri="{FF2B5EF4-FFF2-40B4-BE49-F238E27FC236}">
                <a16:creationId xmlns:a16="http://schemas.microsoft.com/office/drawing/2014/main" id="{E99A7FD0-93C4-317A-1D17-9AD9C2987E9E}"/>
              </a:ext>
            </a:extLst>
          </p:cNvPr>
          <p:cNvSpPr txBox="1">
            <a:spLocks noChangeArrowheads="1"/>
          </p:cNvSpPr>
          <p:nvPr/>
        </p:nvSpPr>
        <p:spPr bwMode="auto">
          <a:xfrm>
            <a:off x="4571495" y="4336224"/>
            <a:ext cx="1442607"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a:t>
            </a:r>
          </a:p>
        </p:txBody>
      </p:sp>
      <p:sp>
        <p:nvSpPr>
          <p:cNvPr id="12" name="TextBox 11">
            <a:extLst>
              <a:ext uri="{FF2B5EF4-FFF2-40B4-BE49-F238E27FC236}">
                <a16:creationId xmlns:a16="http://schemas.microsoft.com/office/drawing/2014/main" id="{6EC57694-2139-F598-1A42-210C58633040}"/>
              </a:ext>
            </a:extLst>
          </p:cNvPr>
          <p:cNvSpPr txBox="1"/>
          <p:nvPr/>
        </p:nvSpPr>
        <p:spPr>
          <a:xfrm>
            <a:off x="5723238" y="5317524"/>
            <a:ext cx="3705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2555911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2025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617850"/>
            <a:ext cx="2278120" cy="55399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3212888" y="648099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2514600" y="562268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39904"/>
          <a:ext cx="8839200" cy="2450592"/>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553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5/29</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93878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NPRR945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PGRR088</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NPRR1219</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NPRR1145</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Arial"/>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1" u="none" strike="noStrike" kern="1200" cap="none" normalizeH="0" baseline="0" dirty="0">
                          <a:ln>
                            <a:noFill/>
                          </a:ln>
                          <a:solidFill>
                            <a:schemeClr val="tx1"/>
                          </a:solidFill>
                          <a:effectLst/>
                          <a:latin typeface="Arial"/>
                          <a:ea typeface="+mn-ea"/>
                          <a:cs typeface="+mn-cs"/>
                        </a:rPr>
                        <a:t>RTC+B Market Trials begin on 5/5/2025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4225663" y="562334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3925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74749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3889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74350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60280" y="3176074"/>
          <a:ext cx="8839200" cy="230428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8152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7/31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10/23</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1" i="0"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69442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100" b="0" i="0" u="none" strike="noStrike" kern="1200" cap="none" normalizeH="0" baseline="0" dirty="0">
                        <a:ln>
                          <a:noFill/>
                        </a:ln>
                        <a:solidFill>
                          <a:schemeClr val="tx1"/>
                        </a:solidFill>
                        <a:effectLst/>
                        <a:latin typeface="+mn-lt"/>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mn-lt"/>
                          <a:ea typeface="+mn-ea"/>
                          <a:cs typeface="+mn-cs"/>
                        </a:rPr>
                        <a:t>RTC+B Stabilization begins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3">
                        <a:lumMod val="20000"/>
                        <a:lumOff val="80000"/>
                      </a:schemeClr>
                    </a:solid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183747"/>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19198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188006"/>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4" name="TextBox 3">
            <a:extLst>
              <a:ext uri="{FF2B5EF4-FFF2-40B4-BE49-F238E27FC236}">
                <a16:creationId xmlns:a16="http://schemas.microsoft.com/office/drawing/2014/main" id="{4B2EE148-6B8D-CD45-C358-68A5C2C23D65}"/>
              </a:ext>
            </a:extLst>
          </p:cNvPr>
          <p:cNvSpPr txBox="1"/>
          <p:nvPr/>
        </p:nvSpPr>
        <p:spPr>
          <a:xfrm>
            <a:off x="4254547" y="1242389"/>
            <a:ext cx="370549" cy="131574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5" name="Flowchart: Alternate Process 4">
            <a:extLst>
              <a:ext uri="{FF2B5EF4-FFF2-40B4-BE49-F238E27FC236}">
                <a16:creationId xmlns:a16="http://schemas.microsoft.com/office/drawing/2014/main" id="{05F62EFB-D714-1571-D587-DE9AD37940A4}"/>
              </a:ext>
            </a:extLst>
          </p:cNvPr>
          <p:cNvSpPr/>
          <p:nvPr/>
        </p:nvSpPr>
        <p:spPr>
          <a:xfrm>
            <a:off x="3124200" y="73761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2F974D47-70AE-8B16-8AFF-79EA315C83EA}"/>
              </a:ext>
            </a:extLst>
          </p:cNvPr>
          <p:cNvSpPr/>
          <p:nvPr/>
        </p:nvSpPr>
        <p:spPr>
          <a:xfrm>
            <a:off x="3123696" y="3182112"/>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4" name="TextBox 13">
            <a:extLst>
              <a:ext uri="{FF2B5EF4-FFF2-40B4-BE49-F238E27FC236}">
                <a16:creationId xmlns:a16="http://schemas.microsoft.com/office/drawing/2014/main" id="{A28D714B-568B-7116-7E19-FFA899FE34D1}"/>
              </a:ext>
            </a:extLst>
          </p:cNvPr>
          <p:cNvSpPr txBox="1"/>
          <p:nvPr/>
        </p:nvSpPr>
        <p:spPr>
          <a:xfrm>
            <a:off x="6073697" y="3708745"/>
            <a:ext cx="1361015" cy="246221"/>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ourier New" pitchFamily="49" charset="0"/>
                <a:ea typeface="+mn-ea"/>
                <a:cs typeface="+mn-cs"/>
              </a:rPr>
              <a:t>NPRR1007-1013</a:t>
            </a:r>
          </a:p>
        </p:txBody>
      </p:sp>
      <p:sp>
        <p:nvSpPr>
          <p:cNvPr id="17" name="TextBox 15">
            <a:extLst>
              <a:ext uri="{FF2B5EF4-FFF2-40B4-BE49-F238E27FC236}">
                <a16:creationId xmlns:a16="http://schemas.microsoft.com/office/drawing/2014/main" id="{E6E02350-D7E2-A621-1C4A-E23E54FC2329}"/>
              </a:ext>
            </a:extLst>
          </p:cNvPr>
          <p:cNvSpPr txBox="1">
            <a:spLocks noChangeArrowheads="1"/>
          </p:cNvSpPr>
          <p:nvPr/>
        </p:nvSpPr>
        <p:spPr bwMode="auto">
          <a:xfrm>
            <a:off x="7315200" y="5662461"/>
            <a:ext cx="1516120" cy="246221"/>
          </a:xfrm>
          <a:prstGeom prst="rect">
            <a:avLst/>
          </a:prstGeom>
          <a:solidFill>
            <a:schemeClr val="accent2">
              <a:lumMod val="40000"/>
              <a:lumOff val="6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Market Trials</a:t>
            </a:r>
          </a:p>
        </p:txBody>
      </p:sp>
      <p:sp>
        <p:nvSpPr>
          <p:cNvPr id="18" name="Rectangle 17">
            <a:extLst>
              <a:ext uri="{FF2B5EF4-FFF2-40B4-BE49-F238E27FC236}">
                <a16:creationId xmlns:a16="http://schemas.microsoft.com/office/drawing/2014/main" id="{E95184D5-02EA-FC5F-62ED-AFCBC03B7EAE}"/>
              </a:ext>
            </a:extLst>
          </p:cNvPr>
          <p:cNvSpPr/>
          <p:nvPr/>
        </p:nvSpPr>
        <p:spPr>
          <a:xfrm>
            <a:off x="3631160" y="4173072"/>
            <a:ext cx="2372720" cy="545913"/>
          </a:xfrm>
          <a:prstGeom prst="rect">
            <a:avLst/>
          </a:prstGeom>
          <a:solidFill>
            <a:srgbClr val="F8948A"/>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Closed-loop SCED/LFC</a:t>
            </a:r>
          </a:p>
        </p:txBody>
      </p:sp>
      <p:sp>
        <p:nvSpPr>
          <p:cNvPr id="19" name="Rectangle 18">
            <a:extLst>
              <a:ext uri="{FF2B5EF4-FFF2-40B4-BE49-F238E27FC236}">
                <a16:creationId xmlns:a16="http://schemas.microsoft.com/office/drawing/2014/main" id="{1C6A88F9-126C-4AFF-A9FE-3DEAAFD04664}"/>
              </a:ext>
            </a:extLst>
          </p:cNvPr>
          <p:cNvSpPr/>
          <p:nvPr/>
        </p:nvSpPr>
        <p:spPr>
          <a:xfrm>
            <a:off x="3636271" y="4864287"/>
            <a:ext cx="2100058" cy="545913"/>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Day-Ahead Market </a:t>
            </a:r>
          </a:p>
        </p:txBody>
      </p:sp>
      <p:sp>
        <p:nvSpPr>
          <p:cNvPr id="20" name="Rectangle 19">
            <a:extLst>
              <a:ext uri="{FF2B5EF4-FFF2-40B4-BE49-F238E27FC236}">
                <a16:creationId xmlns:a16="http://schemas.microsoft.com/office/drawing/2014/main" id="{9AB7D7C9-1D43-4FBD-CC01-0B92F05044CE}"/>
              </a:ext>
            </a:extLst>
          </p:cNvPr>
          <p:cNvSpPr/>
          <p:nvPr/>
        </p:nvSpPr>
        <p:spPr>
          <a:xfrm>
            <a:off x="1499214" y="4173071"/>
            <a:ext cx="2009862" cy="551329"/>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Open-loop RTC SCED</a:t>
            </a:r>
          </a:p>
        </p:txBody>
      </p:sp>
      <p:sp>
        <p:nvSpPr>
          <p:cNvPr id="21" name="Rectangle 20">
            <a:extLst>
              <a:ext uri="{FF2B5EF4-FFF2-40B4-BE49-F238E27FC236}">
                <a16:creationId xmlns:a16="http://schemas.microsoft.com/office/drawing/2014/main" id="{C54298ED-6F96-E8BE-6F2A-6A5286DF5E47}"/>
              </a:ext>
            </a:extLst>
          </p:cNvPr>
          <p:cNvSpPr/>
          <p:nvPr/>
        </p:nvSpPr>
        <p:spPr>
          <a:xfrm>
            <a:off x="1332260" y="4864286"/>
            <a:ext cx="2176816" cy="54591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QSE Telemetry Tests</a:t>
            </a:r>
          </a:p>
        </p:txBody>
      </p:sp>
      <p:sp>
        <p:nvSpPr>
          <p:cNvPr id="22" name="Rectangle 21">
            <a:extLst>
              <a:ext uri="{FF2B5EF4-FFF2-40B4-BE49-F238E27FC236}">
                <a16:creationId xmlns:a16="http://schemas.microsoft.com/office/drawing/2014/main" id="{607283F4-E212-A1A9-262F-34411FE2EF9F}"/>
              </a:ext>
            </a:extLst>
          </p:cNvPr>
          <p:cNvSpPr/>
          <p:nvPr/>
        </p:nvSpPr>
        <p:spPr>
          <a:xfrm>
            <a:off x="6172200" y="1676400"/>
            <a:ext cx="2826434" cy="5437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23" name="Rectangle 22">
            <a:extLst>
              <a:ext uri="{FF2B5EF4-FFF2-40B4-BE49-F238E27FC236}">
                <a16:creationId xmlns:a16="http://schemas.microsoft.com/office/drawing/2014/main" id="{07F34012-CD28-318A-7E53-C6DD49EAC532}"/>
              </a:ext>
            </a:extLst>
          </p:cNvPr>
          <p:cNvSpPr/>
          <p:nvPr/>
        </p:nvSpPr>
        <p:spPr>
          <a:xfrm>
            <a:off x="6172200" y="2369417"/>
            <a:ext cx="2834370" cy="67858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cxnSp>
        <p:nvCxnSpPr>
          <p:cNvPr id="27" name="Straight Arrow Connector 26">
            <a:extLst>
              <a:ext uri="{FF2B5EF4-FFF2-40B4-BE49-F238E27FC236}">
                <a16:creationId xmlns:a16="http://schemas.microsoft.com/office/drawing/2014/main" id="{21F7035C-B54A-C4D7-618B-B21BF6D3D10C}"/>
              </a:ext>
            </a:extLst>
          </p:cNvPr>
          <p:cNvCxnSpPr>
            <a:cxnSpLocks/>
          </p:cNvCxnSpPr>
          <p:nvPr/>
        </p:nvCxnSpPr>
        <p:spPr>
          <a:xfrm>
            <a:off x="8686800" y="1919748"/>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3AC5352D-EDBE-C91D-903F-4B02EC421D52}"/>
              </a:ext>
            </a:extLst>
          </p:cNvPr>
          <p:cNvCxnSpPr>
            <a:cxnSpLocks/>
          </p:cNvCxnSpPr>
          <p:nvPr/>
        </p:nvCxnSpPr>
        <p:spPr>
          <a:xfrm>
            <a:off x="8686800" y="2883667"/>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extBox 15">
            <a:extLst>
              <a:ext uri="{FF2B5EF4-FFF2-40B4-BE49-F238E27FC236}">
                <a16:creationId xmlns:a16="http://schemas.microsoft.com/office/drawing/2014/main" id="{49811323-921D-3C31-0BF9-B5BAAEAF3297}"/>
              </a:ext>
            </a:extLst>
          </p:cNvPr>
          <p:cNvSpPr txBox="1">
            <a:spLocks noChangeArrowheads="1"/>
          </p:cNvSpPr>
          <p:nvPr/>
        </p:nvSpPr>
        <p:spPr bwMode="auto">
          <a:xfrm>
            <a:off x="7315200" y="6052673"/>
            <a:ext cx="1516120" cy="246221"/>
          </a:xfrm>
          <a:prstGeom prst="rect">
            <a:avLst/>
          </a:prstGeom>
          <a:solidFill>
            <a:schemeClr val="accent3">
              <a:lumMod val="20000"/>
              <a:lumOff val="80000"/>
            </a:schemeClr>
          </a:solidFill>
          <a:ln w="9525">
            <a:solidFill>
              <a:srgbClr val="000000"/>
            </a:solidFill>
            <a:miter lim="800000"/>
            <a:headEnd/>
            <a:tailEnd/>
          </a:ln>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RTC+B Stabilization</a:t>
            </a:r>
          </a:p>
        </p:txBody>
      </p:sp>
      <p:sp>
        <p:nvSpPr>
          <p:cNvPr id="37" name="Rectangle 36">
            <a:extLst>
              <a:ext uri="{FF2B5EF4-FFF2-40B4-BE49-F238E27FC236}">
                <a16:creationId xmlns:a16="http://schemas.microsoft.com/office/drawing/2014/main" id="{57B7AC61-A23E-666B-199A-0A157810EB90}"/>
              </a:ext>
            </a:extLst>
          </p:cNvPr>
          <p:cNvSpPr/>
          <p:nvPr/>
        </p:nvSpPr>
        <p:spPr>
          <a:xfrm>
            <a:off x="170460" y="4170056"/>
            <a:ext cx="1228875" cy="551330"/>
          </a:xfrm>
          <a:prstGeom prst="rect">
            <a:avLst/>
          </a:prstGeom>
          <a:solidFill>
            <a:schemeClr val="accent1">
              <a:lumMod val="40000"/>
              <a:lumOff val="60000"/>
            </a:schemeClr>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Submission Testing</a:t>
            </a:r>
          </a:p>
        </p:txBody>
      </p:sp>
      <p:sp>
        <p:nvSpPr>
          <p:cNvPr id="38" name="Rectangle 37">
            <a:extLst>
              <a:ext uri="{FF2B5EF4-FFF2-40B4-BE49-F238E27FC236}">
                <a16:creationId xmlns:a16="http://schemas.microsoft.com/office/drawing/2014/main" id="{057DFE9C-A543-6223-A64A-F24A566BE525}"/>
              </a:ext>
            </a:extLst>
          </p:cNvPr>
          <p:cNvSpPr/>
          <p:nvPr/>
        </p:nvSpPr>
        <p:spPr>
          <a:xfrm>
            <a:off x="168116" y="4864286"/>
            <a:ext cx="1089537" cy="545913"/>
          </a:xfrm>
          <a:prstGeom prst="rect">
            <a:avLst/>
          </a:prstGeom>
          <a:solidFill>
            <a:srgbClr val="FFC000"/>
          </a:solid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Arial" panose="020B0604020202020204"/>
                <a:ea typeface="+mn-ea"/>
                <a:cs typeface="+mn-cs"/>
              </a:rPr>
              <a:t>RTC QSE Telemetry Check-out</a:t>
            </a:r>
            <a:endParaRPr kumimoji="0" 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cxnSp>
        <p:nvCxnSpPr>
          <p:cNvPr id="41" name="Straight Arrow Connector 40">
            <a:extLst>
              <a:ext uri="{FF2B5EF4-FFF2-40B4-BE49-F238E27FC236}">
                <a16:creationId xmlns:a16="http://schemas.microsoft.com/office/drawing/2014/main" id="{D0564177-8A7D-0D54-1CE8-2D651421C4FA}"/>
              </a:ext>
            </a:extLst>
          </p:cNvPr>
          <p:cNvCxnSpPr>
            <a:cxnSpLocks/>
          </p:cNvCxnSpPr>
          <p:nvPr/>
        </p:nvCxnSpPr>
        <p:spPr>
          <a:xfrm>
            <a:off x="76200" y="4401672"/>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6C96097-8195-512A-9C55-542ED971519D}"/>
              </a:ext>
            </a:extLst>
          </p:cNvPr>
          <p:cNvCxnSpPr>
            <a:cxnSpLocks/>
          </p:cNvCxnSpPr>
          <p:nvPr/>
        </p:nvCxnSpPr>
        <p:spPr>
          <a:xfrm>
            <a:off x="76200" y="5217235"/>
            <a:ext cx="26334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2">
            <a:extLst>
              <a:ext uri="{FF2B5EF4-FFF2-40B4-BE49-F238E27FC236}">
                <a16:creationId xmlns:a16="http://schemas.microsoft.com/office/drawing/2014/main" id="{8C68C5E7-6110-1043-A807-C185F79C9115}"/>
              </a:ext>
            </a:extLst>
          </p:cNvPr>
          <p:cNvSpPr txBox="1">
            <a:spLocks noChangeArrowheads="1"/>
          </p:cNvSpPr>
          <p:nvPr/>
        </p:nvSpPr>
        <p:spPr bwMode="auto">
          <a:xfrm>
            <a:off x="6019637" y="3172306"/>
            <a:ext cx="1435608" cy="498598"/>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RTC+B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12/5</a:t>
            </a:r>
          </a:p>
        </p:txBody>
      </p:sp>
      <p:sp>
        <p:nvSpPr>
          <p:cNvPr id="16" name="TextBox 15">
            <a:extLst>
              <a:ext uri="{FF2B5EF4-FFF2-40B4-BE49-F238E27FC236}">
                <a16:creationId xmlns:a16="http://schemas.microsoft.com/office/drawing/2014/main" id="{B4C0643D-2073-8F79-87D0-82D2BBC2D9EA}"/>
              </a:ext>
            </a:extLst>
          </p:cNvPr>
          <p:cNvSpPr txBox="1"/>
          <p:nvPr/>
        </p:nvSpPr>
        <p:spPr>
          <a:xfrm>
            <a:off x="6034172" y="3931467"/>
            <a:ext cx="768096" cy="1397306"/>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NPRR963</a:t>
            </a:r>
            <a:r>
              <a:rPr kumimoji="0" lang="en-US" sz="700" b="0" i="0" u="none" strike="noStrike" kern="1200" cap="none" spc="0" normalizeH="0" baseline="0" noProof="0" dirty="0">
                <a:ln>
                  <a:noFill/>
                </a:ln>
                <a:solidFill>
                  <a:prstClr val="black"/>
                </a:solidFill>
                <a:effectLst/>
                <a:uLnTx/>
                <a:uFillTx/>
                <a:latin typeface="Courier New" pitchFamily="49" charset="0"/>
                <a:ea typeface="+mn-ea"/>
                <a:cs typeface="+mn-cs"/>
              </a:rPr>
              <a:t>(a)</a:t>
            </a:r>
            <a:endPar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NPRR965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NPRR1000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NPRR1014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NPRR1058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NPRR1172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NPRR1204</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NPRR1216</a:t>
            </a:r>
          </a:p>
        </p:txBody>
      </p:sp>
      <p:sp>
        <p:nvSpPr>
          <p:cNvPr id="25" name="TextBox 24">
            <a:extLst>
              <a:ext uri="{FF2B5EF4-FFF2-40B4-BE49-F238E27FC236}">
                <a16:creationId xmlns:a16="http://schemas.microsoft.com/office/drawing/2014/main" id="{60846DDB-5068-A1A0-9AC3-B8FE9DA5BA9A}"/>
              </a:ext>
            </a:extLst>
          </p:cNvPr>
          <p:cNvSpPr txBox="1"/>
          <p:nvPr/>
        </p:nvSpPr>
        <p:spPr>
          <a:xfrm>
            <a:off x="6773411" y="3984702"/>
            <a:ext cx="681892" cy="1249573"/>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NPRR1236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NPRR1246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NOGRR211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NOGRR268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OBDRR020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OBDRR052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ourier New" pitchFamily="49" charset="0"/>
                <a:ea typeface="+mn-ea"/>
                <a:cs typeface="+mn-cs"/>
              </a:rPr>
              <a:t>PGRR118</a:t>
            </a:r>
            <a:endParaRPr kumimoji="0" lang="en-US" sz="10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AE526C8B-9728-07BC-115D-2FA367AF8530}"/>
              </a:ext>
            </a:extLst>
          </p:cNvPr>
          <p:cNvSpPr txBox="1"/>
          <p:nvPr/>
        </p:nvSpPr>
        <p:spPr>
          <a:xfrm>
            <a:off x="7099288" y="3303452"/>
            <a:ext cx="416949" cy="24622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8" name="TextBox 21">
            <a:extLst>
              <a:ext uri="{FF2B5EF4-FFF2-40B4-BE49-F238E27FC236}">
                <a16:creationId xmlns:a16="http://schemas.microsoft.com/office/drawing/2014/main" id="{D71B230A-1570-ABB5-7E64-53318C74B64A}"/>
              </a:ext>
            </a:extLst>
          </p:cNvPr>
          <p:cNvSpPr txBox="1">
            <a:spLocks noChangeArrowheads="1"/>
          </p:cNvSpPr>
          <p:nvPr/>
        </p:nvSpPr>
        <p:spPr bwMode="auto">
          <a:xfrm>
            <a:off x="5500558" y="5625664"/>
            <a:ext cx="1691639" cy="21544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NPRR963(a) – Portion of NPRR</a:t>
            </a:r>
          </a:p>
        </p:txBody>
      </p:sp>
      <p:sp>
        <p:nvSpPr>
          <p:cNvPr id="31" name="TextBox 30">
            <a:extLst>
              <a:ext uri="{FF2B5EF4-FFF2-40B4-BE49-F238E27FC236}">
                <a16:creationId xmlns:a16="http://schemas.microsoft.com/office/drawing/2014/main" id="{11335025-BCF2-72E5-B929-E9862EC89D4F}"/>
              </a:ext>
            </a:extLst>
          </p:cNvPr>
          <p:cNvSpPr txBox="1"/>
          <p:nvPr/>
        </p:nvSpPr>
        <p:spPr>
          <a:xfrm>
            <a:off x="1257653" y="1234728"/>
            <a:ext cx="370549" cy="136960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36" name="TextBox 12">
            <a:extLst>
              <a:ext uri="{FF2B5EF4-FFF2-40B4-BE49-F238E27FC236}">
                <a16:creationId xmlns:a16="http://schemas.microsoft.com/office/drawing/2014/main" id="{6AF2B741-07AA-BAC8-93F9-453058B57A04}"/>
              </a:ext>
            </a:extLst>
          </p:cNvPr>
          <p:cNvSpPr txBox="1">
            <a:spLocks noChangeArrowheads="1"/>
          </p:cNvSpPr>
          <p:nvPr/>
        </p:nvSpPr>
        <p:spPr bwMode="auto">
          <a:xfrm>
            <a:off x="160280" y="205012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1/1</a:t>
            </a:r>
          </a:p>
        </p:txBody>
      </p:sp>
    </p:spTree>
    <p:extLst>
      <p:ext uri="{BB962C8B-B14F-4D97-AF65-F5344CB8AC3E}">
        <p14:creationId xmlns:p14="http://schemas.microsoft.com/office/powerpoint/2010/main" val="424938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Unopposed and No Impact (Vote):</a:t>
            </a:r>
          </a:p>
          <a:p>
            <a:pPr>
              <a:spcBef>
                <a:spcPts val="600"/>
              </a:spcBef>
              <a:spcAft>
                <a:spcPts val="600"/>
              </a:spcAft>
            </a:pPr>
            <a:r>
              <a:rPr lang="en-US" b="0" dirty="0"/>
              <a:t>NPRR1243, Revision to Requirements for Notice and Release of Protected Information or ECEII to Certain Governmental Authorities</a:t>
            </a:r>
          </a:p>
          <a:p>
            <a:pPr>
              <a:spcBef>
                <a:spcPts val="600"/>
              </a:spcBef>
              <a:spcAft>
                <a:spcPts val="600"/>
              </a:spcAft>
            </a:pPr>
            <a:r>
              <a:rPr lang="en-US" b="0" dirty="0"/>
              <a:t>NPRR1250, RPS Mandatory Program Termination</a:t>
            </a:r>
          </a:p>
          <a:p>
            <a:pPr>
              <a:spcBef>
                <a:spcPts val="600"/>
              </a:spcBef>
              <a:spcAft>
                <a:spcPts val="600"/>
              </a:spcAft>
            </a:pPr>
            <a:r>
              <a:rPr lang="en-US" b="0" dirty="0"/>
              <a:t>NPRR1251, Updated FFSS Fuel Replacement Costs Recovery Process</a:t>
            </a:r>
          </a:p>
          <a:p>
            <a:pPr>
              <a:spcBef>
                <a:spcPts val="600"/>
              </a:spcBef>
              <a:spcAft>
                <a:spcPts val="600"/>
              </a:spcAft>
            </a:pPr>
            <a:r>
              <a:rPr lang="en-US" b="0" dirty="0"/>
              <a:t>NPRR1252, Pre-notice for Sharing of Some Information, Addition of Research and Innovation Partner, Clarifying Notice Requirements</a:t>
            </a:r>
          </a:p>
          <a:p>
            <a:pPr>
              <a:spcBef>
                <a:spcPts val="600"/>
              </a:spcBef>
              <a:spcAft>
                <a:spcPts val="600"/>
              </a:spcAft>
            </a:pPr>
            <a:r>
              <a:rPr lang="en-US" b="0" dirty="0"/>
              <a:t>NPRR1258, TSP Performance Monitoring Update</a:t>
            </a:r>
          </a:p>
          <a:p>
            <a:pPr>
              <a:spcBef>
                <a:spcPts val="600"/>
              </a:spcBef>
              <a:spcAft>
                <a:spcPts val="600"/>
              </a:spcAft>
            </a:pPr>
            <a:r>
              <a:rPr lang="en-US" b="0" dirty="0"/>
              <a:t>NPRR1259, Update Section 15 Level Response Language</a:t>
            </a:r>
          </a:p>
          <a:p>
            <a:pPr>
              <a:spcBef>
                <a:spcPts val="600"/>
              </a:spcBef>
              <a:spcAft>
                <a:spcPts val="600"/>
              </a:spcAft>
            </a:pPr>
            <a:r>
              <a:rPr lang="en-US" b="0" dirty="0"/>
              <a:t>NPRR1260, Corrections for CLR Requirements Inadvertently Removed</a:t>
            </a:r>
          </a:p>
          <a:p>
            <a:pPr>
              <a:spcBef>
                <a:spcPts val="600"/>
              </a:spcBef>
              <a:spcAft>
                <a:spcPts val="600"/>
              </a:spcAft>
            </a:pPr>
            <a:r>
              <a:rPr lang="en-US" b="0" dirty="0"/>
              <a:t>NPRR1261, Operational Flexibility for CRR Auction Transaction Limits</a:t>
            </a:r>
          </a:p>
          <a:p>
            <a:pPr marL="457200" lvl="1" indent="0">
              <a:spcAft>
                <a:spcPts val="600"/>
              </a:spcAft>
              <a:buNone/>
            </a:pPr>
            <a:endParaRPr lang="en-US"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4058111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en-US" b="0" dirty="0"/>
              <a:t>NPRR1253, Incorporate ESR Charging Load Information into ICCP</a:t>
            </a:r>
          </a:p>
          <a:p>
            <a:pPr lvl="1">
              <a:spcAft>
                <a:spcPts val="600"/>
              </a:spcAft>
            </a:pPr>
            <a:r>
              <a:rPr lang="en-US" dirty="0"/>
              <a:t>IA: Between $50K and $70K		Priority 2025; Rank 4225</a:t>
            </a:r>
          </a:p>
          <a:p>
            <a:pPr>
              <a:spcAft>
                <a:spcPts val="600"/>
              </a:spcAft>
            </a:pPr>
            <a:r>
              <a:rPr lang="en-US" b="0" dirty="0"/>
              <a:t>NPRR1257, Limit on Amount of RRS a Resource can Provide Using Primary Frequency Response</a:t>
            </a:r>
          </a:p>
          <a:p>
            <a:pPr lvl="1">
              <a:spcAft>
                <a:spcPts val="600"/>
              </a:spcAft>
            </a:pPr>
            <a:r>
              <a:rPr lang="en-US" dirty="0"/>
              <a:t>IA: Less than $10K (O&amp;M)		Priority N/A; Rank N/A</a:t>
            </a:r>
          </a:p>
          <a:p>
            <a:pPr>
              <a:spcAft>
                <a:spcPts val="600"/>
              </a:spcAft>
            </a:pPr>
            <a:r>
              <a:rPr lang="en-US" b="0" dirty="0"/>
              <a:t>SCR828, Increase the Number of Resource Certificates Permitted for an Email Domain in RIOO</a:t>
            </a:r>
          </a:p>
          <a:p>
            <a:pPr lvl="1">
              <a:spcAft>
                <a:spcPts val="600"/>
              </a:spcAft>
            </a:pPr>
            <a:r>
              <a:rPr lang="en-US" dirty="0"/>
              <a:t>IA: Between $50K and $70K		Priority 2025; Rank 4550</a:t>
            </a:r>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NPRR1243, Revision to Requirements for Notice and Release of Protected Information or ECEII to Certain Governmental Authorities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500" b="1" dirty="0">
                <a:effectLst/>
                <a:ea typeface="Times New Roman" panose="02020603050405020304" pitchFamily="18" charset="0"/>
              </a:rPr>
              <a:t>Sponsor:  </a:t>
            </a:r>
            <a:r>
              <a:rPr lang="en-US" sz="1500" dirty="0">
                <a:effectLst/>
                <a:ea typeface="Times New Roman" panose="02020603050405020304" pitchFamily="18" charset="0"/>
              </a:rPr>
              <a:t>ERCOT</a:t>
            </a:r>
            <a:endParaRPr lang="en-US" sz="15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500" b="1" dirty="0">
                <a:effectLst/>
                <a:ea typeface="Times New Roman" panose="02020603050405020304" pitchFamily="18" charset="0"/>
              </a:rPr>
              <a:t>Proposed Effective Date:  </a:t>
            </a:r>
            <a:r>
              <a:rPr lang="en-US" sz="1500" dirty="0">
                <a:effectLst/>
                <a:ea typeface="Times New Roman" panose="02020603050405020304" pitchFamily="18" charset="0"/>
              </a:rPr>
              <a:t>The first of the month following Public Utility Council of Texas (PUCT) approval</a:t>
            </a:r>
            <a:endParaRPr lang="en-US" sz="15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500" b="1" dirty="0">
                <a:effectLst/>
                <a:ea typeface="Times New Roman" panose="02020603050405020304" pitchFamily="18" charset="0"/>
              </a:rPr>
              <a:t>Estimated Impacts:</a:t>
            </a:r>
            <a:r>
              <a:rPr lang="en-US" sz="1500" dirty="0">
                <a:effectLst/>
                <a:ea typeface="Times New Roman" panose="02020603050405020304" pitchFamily="18" charset="0"/>
              </a:rPr>
              <a:t>  No impact</a:t>
            </a:r>
            <a:endParaRPr lang="en-US" sz="15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500" b="1" dirty="0">
                <a:effectLst/>
                <a:ea typeface="Times New Roman" panose="02020603050405020304" pitchFamily="18" charset="0"/>
              </a:rPr>
              <a:t>Revision Description:  </a:t>
            </a:r>
            <a:r>
              <a:rPr lang="en-US" sz="1500" dirty="0">
                <a:effectLst/>
                <a:ea typeface="Times New Roman" panose="02020603050405020304" pitchFamily="18" charset="0"/>
              </a:rPr>
              <a:t>This NPRR revises requirements regarding notice and disclosure of Protected Information and ERCOT Critical Energy Infrastructure Information (ECEII).  First, this NPRR proposes that notice before disclosure is not required when ERCOT, as the Receiving Party, provides Protected Information or ECEII to the Federal Energy Regulatory Commission (FERC), the North American Electric Reliability Corporation (NERC), the NERC Regional Entity, or a Governmental Cybersecurity Oversight Agency, and removes the requirement that disclosure of Protected Information or ECEII under paragraph (1)(j) of Section 1.3.6, Exceptions, is permissible only if necessary to comply with any applicable NERC or NERC Regional Entity requirement.  Additionally, this NPRR adds FERC to the list of explicitly designated entities to which Protected Information and ECEII can be provided under paragraph (1)(j) of Section 1.3.6.  This NPRR also adds FERC to the list of explicitly designated entities in paragraphs (4) and (5) of Section 1.3.4, Protecting Disclosures to the PUCT, CFTC, Governmental Cybersecurity Oversight Agencies, and Other Governmental Authorities, to which disclosures of Protected Information and ECEII do not trigger a requirement for the Receiving Party or Creating Party to seek a protective order as a condition for such disclosure.  </a:t>
            </a:r>
            <a:endParaRPr lang="en-US" sz="15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500" b="1" dirty="0">
                <a:effectLst/>
                <a:ea typeface="Times New Roman" panose="02020603050405020304" pitchFamily="18" charset="0"/>
              </a:rPr>
              <a:t>PRS Decision:</a:t>
            </a:r>
            <a:r>
              <a:rPr lang="en-US" sz="1500" dirty="0">
                <a:effectLst/>
                <a:ea typeface="Times New Roman" panose="02020603050405020304" pitchFamily="18" charset="0"/>
              </a:rPr>
              <a:t>  On 11/14/24, PRS voted unanimously to recommend approval of NPRR1243 as amended by the 10/14/24 Oncor comments.  On 12/12/24, PRS voted unanimously to endorse and forward to TAC the 11/14/24 PRS Report and 7/24/24 Impact Analysis for NPRR1243.</a:t>
            </a:r>
            <a:endParaRPr lang="en-US" sz="15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NPRR1250, RPS Mandatory Program Termination </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a:t>
            </a:r>
            <a:r>
              <a:rPr lang="en-US" sz="1800" dirty="0">
                <a:solidFill>
                  <a:srgbClr val="212529"/>
                </a:solidFill>
                <a:effectLst/>
                <a:latin typeface="Roboto" panose="02000000000000000000" pitchFamily="2" charset="0"/>
                <a:ea typeface="Times New Roman" panose="02020603050405020304" pitchFamily="18" charset="0"/>
              </a:rPr>
              <a:t>updates the Protocols to comply with House Bill 1500 in the retiring of the Renewable Portfolio Standard (RPS) program. ERCOT will continue to administer a Renewable Energy Credit (REC) Trading Program that is voluntary.</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11/14/24, PRS voted unanimously to recommend approval of NPRR1250 as submitted.</a:t>
            </a:r>
            <a:r>
              <a:rPr lang="en-US" sz="1800" kern="1200" dirty="0">
                <a:effectLst/>
                <a:latin typeface="Arial" panose="020B0604020202020204" pitchFamily="34" charset="0"/>
                <a:ea typeface="Times New Roman" panose="02020603050405020304" pitchFamily="18" charset="0"/>
              </a:rPr>
              <a:t>  On 12/12/24, PRS voted unanimously to endorse and forward to TAC the 11/14/24 PRS Report and 8/27/24 Impact Analysis for NPRR1250.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348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NPRR1251, Updated FFSS Fuel Replacement Costs Recovery Process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Nodal Protocol Revision Request (NPRR) implements several improvements to Firm Fuel Supply Service (FFSS) fuel cost recovery process.</a:t>
            </a: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12/12/24, PRS voted to recommend approval of NPRR1251 as amended by the 12/5/24 WMS comments. There was one abstention from the Consumer (Occidental) Market Segment. On 1/15/25, PRS voted to endorse and forward to TAC the 12/12/24 PRS Report and 8/28/24 Impact Analysis for NPRR1251. There was one abstention from the Consumer (Occidental) Market Segment.</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37389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NPRR1252, Pre-notice for Sharing of Some Information, Addition of Research and Innovation Partner, Clarifying Notice Requirements</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28731"/>
            <a:ext cx="873252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a:t>
            </a:r>
            <a:r>
              <a:rPr lang="en-US" sz="1800" dirty="0">
                <a:effectLst/>
                <a:latin typeface="Arial" panose="020B0604020202020204" pitchFamily="34" charset="0"/>
                <a:ea typeface="Times New Roman" panose="02020603050405020304" pitchFamily="18" charset="0"/>
              </a:rPr>
              <a:t>  No impact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permits ERCOT to provide ERCOT Critical Energy Infrastructure Information (ECEII) or Protected Information materials to a vendor or prospective vendor of ERCOT without a pre-notice of the provision of ECEII materials to a vendor or prospective vendor of a Market Participant if the vendor or prospective vendor has executed an appropriate confidentiality agreement.  Additionally, this NPRR adds a definition of ERCOT Research and Innovation (R&amp;I) and ERCOT R&amp;I Partner to clarify notice requirements prior to those entities receiving Protected Information from ERCOT.  This NPRR also adds Market Notices as an appropriate method of providing notice under the Protocols, does away with the antiquated requirement that notice sent by email of fax must be followed up with mailed notice or hand delivery, and clarifies who is required to receive notice and a Market Participant’s responsibility to subscribe for applicable Market Notice distribution lists.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11/14/24, PRS voted unanimously to recommend approval of NPRR1252 as amended by the 11/8/24 ERCOT comments.</a:t>
            </a:r>
            <a:r>
              <a:rPr lang="en-US" sz="1800" dirty="0">
                <a:effectLst/>
                <a:latin typeface="Times New Roman" panose="02020603050405020304" pitchFamily="18" charset="0"/>
                <a:ea typeface="Times New Roman" panose="02020603050405020304" pitchFamily="18" charset="0"/>
              </a:rPr>
              <a:t>  </a:t>
            </a:r>
            <a:r>
              <a:rPr lang="en-US" sz="1800" dirty="0">
                <a:effectLst/>
                <a:latin typeface="Arial" panose="020B0604020202020204" pitchFamily="34" charset="0"/>
                <a:ea typeface="Times New Roman" panose="02020603050405020304" pitchFamily="18" charset="0"/>
              </a:rPr>
              <a:t>On 12/12/24, PRS voted unanimously to endorse and forward to TAC the 11/14/24 PRS Report and 8/28/24 Impact Analysis for NPRR1252.</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000918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marR="0" lvl="0">
              <a:spcBef>
                <a:spcPts val="0"/>
              </a:spcBef>
              <a:spcAft>
                <a:spcPts val="0"/>
              </a:spcAft>
              <a:tabLst>
                <a:tab pos="228600" algn="l"/>
              </a:tabLst>
            </a:pPr>
            <a:r>
              <a:rPr lang="en-US" sz="1800" b="1" i="1" dirty="0">
                <a:effectLst/>
                <a:latin typeface="Arial" panose="020B0604020202020204" pitchFamily="34" charset="0"/>
                <a:ea typeface="Times New Roman" panose="02020603050405020304" pitchFamily="18" charset="0"/>
              </a:rPr>
              <a:t>NPRR1253, Incorporate ESR Charging Load Information into ICCP</a:t>
            </a:r>
            <a:endParaRPr lang="en-US" sz="1800" dirty="0">
              <a:effectLst/>
              <a:latin typeface="Times New Roman" panose="02020603050405020304" pitchFamily="18" charset="0"/>
              <a:ea typeface="Times New Roman" panose="02020603050405020304" pitchFamily="18" charset="0"/>
            </a:endParaRPr>
          </a:p>
        </p:txBody>
      </p:sp>
      <p:sp>
        <p:nvSpPr>
          <p:cNvPr id="14339" name="Rectangle 2"/>
          <p:cNvSpPr>
            <a:spLocks noChangeArrowheads="1"/>
          </p:cNvSpPr>
          <p:nvPr/>
        </p:nvSpPr>
        <p:spPr bwMode="auto">
          <a:xfrm>
            <a:off x="70288" y="678426"/>
            <a:ext cx="8852732"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err="1">
                <a:effectLst/>
                <a:latin typeface="Arial" panose="020B0604020202020204" pitchFamily="34" charset="0"/>
                <a:ea typeface="Times New Roman" panose="02020603050405020304" pitchFamily="18" charset="0"/>
              </a:rPr>
              <a:t>Ammper</a:t>
            </a:r>
            <a:r>
              <a:rPr lang="en-US" sz="1800" dirty="0">
                <a:effectLst/>
                <a:latin typeface="Arial" panose="020B0604020202020204" pitchFamily="34" charset="0"/>
                <a:ea typeface="Times New Roman" panose="02020603050405020304" pitchFamily="18" charset="0"/>
              </a:rPr>
              <a:t> Power</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2025; Rank 4225</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Estimated Impacts:  </a:t>
            </a:r>
            <a:r>
              <a:rPr lang="en-US" sz="1800" dirty="0">
                <a:effectLst/>
                <a:latin typeface="Arial" panose="020B0604020202020204" pitchFamily="34" charset="0"/>
                <a:ea typeface="Times New Roman" panose="02020603050405020304" pitchFamily="18" charset="0"/>
              </a:rPr>
              <a:t>Between $50K and $70K</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includes Wholesale Storage Load (WSL) charging load to the dataset ERCOT provides via Inter-Control Center Communications Protocol (ICCP).</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11/14/24, PRS voted unanimously to recommend approval of NPRR1253 as amended by the 10/10/24 ERCOT comments.  On 1/15/25, PRS voted unanimously to endorse and forward to TAC the 12/12/24 PRS Report and 1/14/24 Impact Analysis for NPRR1253 with a recommended priority of 2025 and rank of 4225.</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9345999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10856</TotalTime>
  <Words>2595</Words>
  <Application>Microsoft Office PowerPoint</Application>
  <PresentationFormat>On-screen Show (4:3)</PresentationFormat>
  <Paragraphs>552</Paragraphs>
  <Slides>17</Slides>
  <Notes>16</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Arial</vt:lpstr>
      <vt:lpstr>Calibri</vt:lpstr>
      <vt:lpstr>Courier New</vt:lpstr>
      <vt:lpstr>Roboto</vt:lpstr>
      <vt:lpstr>Times New Roman</vt:lpstr>
      <vt:lpstr>Wingdings</vt:lpstr>
      <vt:lpstr>Custom Design</vt:lpstr>
      <vt:lpstr>Office Theme</vt:lpstr>
      <vt:lpstr>PowerPoint Presentation</vt:lpstr>
      <vt:lpstr>Summary of PRS Update</vt:lpstr>
      <vt:lpstr>Summary of PRS Update</vt:lpstr>
      <vt:lpstr>Appendix</vt:lpstr>
      <vt:lpstr>NPRR1243, Revision to Requirements for Notice and Release of Protected Information or ECEII to Certain Governmental Authorities</vt:lpstr>
      <vt:lpstr>NPRR1250, RPS Mandatory Program Termination </vt:lpstr>
      <vt:lpstr>NPRR1251, Updated FFSS Fuel Replacement Costs Recovery Process</vt:lpstr>
      <vt:lpstr>NPRR1252, Pre-notice for Sharing of Some Information, Addition of Research and Innovation Partner, Clarifying Notice Requirements</vt:lpstr>
      <vt:lpstr>NPRR1253, Incorporate ESR Charging Load Information into ICCP</vt:lpstr>
      <vt:lpstr>NPRR1257, Limit on Amount of RRS a Resource can Provide Using Primary Frequency Response</vt:lpstr>
      <vt:lpstr>NPRR1258, TSP Performance Monitoring Update</vt:lpstr>
      <vt:lpstr>NPRR1259, Update Section 15 Level Response Language</vt:lpstr>
      <vt:lpstr>NPRR1260, Corrections for CLR Requirements Inadvertently Removed</vt:lpstr>
      <vt:lpstr>NPRR1261, Operational Flexibility for CRR Auction Transaction Limits</vt:lpstr>
      <vt:lpstr>SCR828, Increase the Number of Resource Certificates Permitted for an Email Domain in RIOO</vt:lpstr>
      <vt:lpstr>2024 Releases – Approved NPRRs / SCRs / xGRRs </vt:lpstr>
      <vt:lpstr>2025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 01XX25</cp:lastModifiedBy>
  <cp:revision>636</cp:revision>
  <cp:lastPrinted>2013-01-30T23:16:36Z</cp:lastPrinted>
  <dcterms:created xsi:type="dcterms:W3CDTF">2010-04-12T23:12:02Z</dcterms:created>
  <dcterms:modified xsi:type="dcterms:W3CDTF">2025-01-17T14:47:56Z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